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55"/>
  </p:notesMasterIdLst>
  <p:handoutMasterIdLst>
    <p:handoutMasterId r:id="rId56"/>
  </p:handoutMasterIdLst>
  <p:sldIdLst>
    <p:sldId id="314" r:id="rId5"/>
    <p:sldId id="346" r:id="rId6"/>
    <p:sldId id="460" r:id="rId7"/>
    <p:sldId id="333" r:id="rId8"/>
    <p:sldId id="337" r:id="rId9"/>
    <p:sldId id="419" r:id="rId10"/>
    <p:sldId id="349" r:id="rId11"/>
    <p:sldId id="433" r:id="rId12"/>
    <p:sldId id="434" r:id="rId13"/>
    <p:sldId id="408" r:id="rId14"/>
    <p:sldId id="462" r:id="rId15"/>
    <p:sldId id="425" r:id="rId16"/>
    <p:sldId id="463" r:id="rId17"/>
    <p:sldId id="426" r:id="rId18"/>
    <p:sldId id="464" r:id="rId19"/>
    <p:sldId id="480" r:id="rId20"/>
    <p:sldId id="481" r:id="rId21"/>
    <p:sldId id="436" r:id="rId22"/>
    <p:sldId id="487" r:id="rId23"/>
    <p:sldId id="488" r:id="rId24"/>
    <p:sldId id="489" r:id="rId25"/>
    <p:sldId id="490" r:id="rId26"/>
    <p:sldId id="502" r:id="rId27"/>
    <p:sldId id="491" r:id="rId28"/>
    <p:sldId id="492" r:id="rId29"/>
    <p:sldId id="493" r:id="rId30"/>
    <p:sldId id="494" r:id="rId31"/>
    <p:sldId id="495" r:id="rId32"/>
    <p:sldId id="496" r:id="rId33"/>
    <p:sldId id="497" r:id="rId34"/>
    <p:sldId id="498" r:id="rId35"/>
    <p:sldId id="499" r:id="rId36"/>
    <p:sldId id="500" r:id="rId37"/>
    <p:sldId id="501" r:id="rId38"/>
    <p:sldId id="503" r:id="rId39"/>
    <p:sldId id="504" r:id="rId40"/>
    <p:sldId id="505" r:id="rId41"/>
    <p:sldId id="507" r:id="rId42"/>
    <p:sldId id="508" r:id="rId43"/>
    <p:sldId id="509" r:id="rId44"/>
    <p:sldId id="510" r:id="rId45"/>
    <p:sldId id="511" r:id="rId46"/>
    <p:sldId id="512" r:id="rId47"/>
    <p:sldId id="513" r:id="rId48"/>
    <p:sldId id="514" r:id="rId49"/>
    <p:sldId id="515" r:id="rId50"/>
    <p:sldId id="351" r:id="rId51"/>
    <p:sldId id="352" r:id="rId52"/>
    <p:sldId id="335" r:id="rId53"/>
    <p:sldId id="332" r:id="rId54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14"/>
            <p14:sldId id="346"/>
            <p14:sldId id="460"/>
            <p14:sldId id="333"/>
            <p14:sldId id="337"/>
            <p14:sldId id="419"/>
            <p14:sldId id="349"/>
            <p14:sldId id="433"/>
            <p14:sldId id="434"/>
            <p14:sldId id="408"/>
            <p14:sldId id="462"/>
            <p14:sldId id="425"/>
            <p14:sldId id="463"/>
            <p14:sldId id="426"/>
            <p14:sldId id="464"/>
            <p14:sldId id="480"/>
            <p14:sldId id="481"/>
            <p14:sldId id="436"/>
            <p14:sldId id="487"/>
            <p14:sldId id="488"/>
            <p14:sldId id="489"/>
            <p14:sldId id="490"/>
            <p14:sldId id="502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3"/>
            <p14:sldId id="504"/>
            <p14:sldId id="505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351"/>
            <p14:sldId id="352"/>
            <p14:sldId id="335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F0F0F0"/>
    <a:srgbClr val="F8F8F8"/>
    <a:srgbClr val="FAFAFA"/>
    <a:srgbClr val="EEEEEE"/>
    <a:srgbClr val="E8E8E8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7" autoAdjust="0"/>
    <p:restoredTop sz="95033" autoAdjust="0"/>
  </p:normalViewPr>
  <p:slideViewPr>
    <p:cSldViewPr snapToGrid="0" showGuides="1">
      <p:cViewPr varScale="1">
        <p:scale>
          <a:sx n="107" d="100"/>
          <a:sy n="107" d="100"/>
        </p:scale>
        <p:origin x="84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09/02/2023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4216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882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702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305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172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36858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398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1820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98974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5750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532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123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8644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86458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53142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845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6986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8202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7682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10964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369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1637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93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8370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9927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50999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8056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3689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936840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5047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1726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184321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64747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23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18035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995184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416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1763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60570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62961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12116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31821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1780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139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2756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9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80468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4660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0303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0981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09/02/2023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FE5A-2FB8-AE9F-1D0D-204792F3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929" y="2868771"/>
            <a:ext cx="5744142" cy="11204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36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Completado y extendido de series - </a:t>
            </a:r>
            <a:r>
              <a:rPr lang="es-CO" sz="36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Imputación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B9E084-28B8-DC3F-A193-7DE7F45A04E2}"/>
              </a:ext>
            </a:extLst>
          </p:cNvPr>
          <p:cNvSpPr txBox="1">
            <a:spLocks/>
          </p:cNvSpPr>
          <p:nvPr/>
        </p:nvSpPr>
        <p:spPr>
          <a:xfrm>
            <a:off x="0" y="6410961"/>
            <a:ext cx="12192000" cy="44703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github.com/rcfdtools/R.LTWB</a:t>
            </a:r>
            <a:endParaRPr lang="es-CO" sz="2000" dirty="0">
              <a:solidFill>
                <a:schemeClr val="bg1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D67B17-5A76-A6EC-F317-90146011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000" y="270000"/>
            <a:ext cx="1800000" cy="6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653">
        <p:fade/>
      </p:transition>
    </mc:Choice>
    <mc:Fallback xmlns="">
      <p:transition spd="med" advTm="565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33773-B556-C119-6437-E59C33DF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1" y="58589"/>
            <a:ext cx="9342257" cy="674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1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938">
        <p:fade/>
      </p:transition>
    </mc:Choice>
    <mc:Fallback xmlns="">
      <p:transition spd="med" advTm="1693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F3E6086D-6C2E-5BEC-0029-09271F7C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8" y="746825"/>
            <a:ext cx="11886384" cy="53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3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572">
        <p:fade/>
      </p:transition>
    </mc:Choice>
    <mc:Fallback xmlns="">
      <p:transition spd="med" advTm="1757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.LTWB">
            <a:extLst>
              <a:ext uri="{FF2B5EF4-FFF2-40B4-BE49-F238E27FC236}">
                <a16:creationId xmlns:a16="http://schemas.microsoft.com/office/drawing/2014/main" id="{D7A693CD-E941-3A83-EC87-010AFBB9B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B03DB0-0000-4D5D-73E3-B573912FD3A9}"/>
              </a:ext>
            </a:extLst>
          </p:cNvPr>
          <p:cNvSpPr/>
          <p:nvPr/>
        </p:nvSpPr>
        <p:spPr>
          <a:xfrm>
            <a:off x="2169460" y="470290"/>
            <a:ext cx="3633788" cy="289711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R.LTWB">
            <a:extLst>
              <a:ext uri="{FF2B5EF4-FFF2-40B4-BE49-F238E27FC236}">
                <a16:creationId xmlns:a16="http://schemas.microsoft.com/office/drawing/2014/main" id="{8DB5308E-9D9E-9AF1-CB05-2DB45B21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54" y="4386581"/>
            <a:ext cx="81248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25B9D7-DC46-0DD2-9B58-0841F038A93B}"/>
              </a:ext>
            </a:extLst>
          </p:cNvPr>
          <p:cNvSpPr/>
          <p:nvPr/>
        </p:nvSpPr>
        <p:spPr>
          <a:xfrm>
            <a:off x="3986354" y="5267721"/>
            <a:ext cx="3633787" cy="1129553"/>
          </a:xfrm>
          <a:prstGeom prst="round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6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4">
        <p:fade/>
      </p:transition>
    </mc:Choice>
    <mc:Fallback xmlns="">
      <p:transition spd="med" advTm="555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.LTWB">
            <a:extLst>
              <a:ext uri="{FF2B5EF4-FFF2-40B4-BE49-F238E27FC236}">
                <a16:creationId xmlns:a16="http://schemas.microsoft.com/office/drawing/2014/main" id="{A7B08E1B-0E27-831F-3542-7CB953D0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"/>
            <a:ext cx="8382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0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0">
        <p:fade/>
      </p:transition>
    </mc:Choice>
    <mc:Fallback xmlns="">
      <p:transition spd="med" advTm="249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3D75230-7FC0-E405-70AD-069BDE54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0"/>
            <a:ext cx="9571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5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90">
        <p:fade/>
      </p:transition>
    </mc:Choice>
    <mc:Fallback xmlns="">
      <p:transition spd="med" advTm="349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.LTWB">
            <a:extLst>
              <a:ext uri="{FF2B5EF4-FFF2-40B4-BE49-F238E27FC236}">
                <a16:creationId xmlns:a16="http://schemas.microsoft.com/office/drawing/2014/main" id="{F9B8474E-CD9B-B0B7-21E9-5A44D5AED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4" y="170890"/>
            <a:ext cx="898207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R.LTWB">
            <a:extLst>
              <a:ext uri="{FF2B5EF4-FFF2-40B4-BE49-F238E27FC236}">
                <a16:creationId xmlns:a16="http://schemas.microsoft.com/office/drawing/2014/main" id="{849663A6-DB16-7C72-12E3-66A6E8872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669" y="2253064"/>
            <a:ext cx="6591860" cy="44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7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.LTWB">
            <a:extLst>
              <a:ext uri="{FF2B5EF4-FFF2-40B4-BE49-F238E27FC236}">
                <a16:creationId xmlns:a16="http://schemas.microsoft.com/office/drawing/2014/main" id="{EAFE343C-FF0F-1DBE-F8FB-08CB2C133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9037"/>
            <a:ext cx="12192000" cy="44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.LTWB">
            <a:extLst>
              <a:ext uri="{FF2B5EF4-FFF2-40B4-BE49-F238E27FC236}">
                <a16:creationId xmlns:a16="http://schemas.microsoft.com/office/drawing/2014/main" id="{501A4648-07F9-A0D3-BA8E-47D5E8A3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2000" cy="516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89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85" y="2198762"/>
            <a:ext cx="10893030" cy="2460475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Durante el proceso de ejecución del script, se generan automáticamente un reporte científico integrado de resultados en formato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para los datos de precipitación,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D:\R.LTWB\.datasets\IDEAM_Impute\ Impute_Outlier_IQR_Cap_Pivot_PTPM_TT_M.csv.md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un reporte complementario detallado con las gráficas de completado de cada estación, con el nombre 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Impute_Station_Outlier_IQR_Cap_Pivot_PTPM_TT_M.csv.md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</a:t>
            </a:r>
            <a:r>
              <a:rPr lang="es-CO" sz="24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que contiene los resultados mostrados en pantalla.</a:t>
            </a:r>
          </a:p>
        </p:txBody>
      </p:sp>
    </p:spTree>
    <p:extLst>
      <p:ext uri="{BB962C8B-B14F-4D97-AF65-F5344CB8AC3E}">
        <p14:creationId xmlns:p14="http://schemas.microsoft.com/office/powerpoint/2010/main" val="177771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78">
        <p:fade/>
      </p:transition>
    </mc:Choice>
    <mc:Fallback xmlns="">
      <p:transition spd="med" advTm="857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6847B0-AD9E-35FC-2A05-9B7240522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137" y="2504124"/>
            <a:ext cx="8137725" cy="1849751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 procedimiento de completado se realiza a partir de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generación de datos sintéticos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utilizando diferentes métodos estadísticos y su propósito general, es la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conformación de series homogéneas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y continuas para las diferentes variables en estudio.</a:t>
            </a:r>
          </a:p>
        </p:txBody>
      </p:sp>
    </p:spTree>
    <p:extLst>
      <p:ext uri="{BB962C8B-B14F-4D97-AF65-F5344CB8AC3E}">
        <p14:creationId xmlns:p14="http://schemas.microsoft.com/office/powerpoint/2010/main" val="105856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02">
        <p:fade/>
      </p:transition>
    </mc:Choice>
    <mc:Fallback xmlns="">
      <p:transition spd="med" advTm="8802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11B36D-BD6F-25A7-EE41-2D99B157A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6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6840B-ED03-9B0E-ECE4-4E91AC69F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1AD79-B34C-AE62-5469-3E90A8DF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7B162-40F6-D38B-6CDE-CB808D7E7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9315E-210B-942B-52EB-E74E163A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10373-707D-87E5-C94B-C9592F865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8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AFE02-C9D9-2B61-134E-AD01B5AC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BAF09-0B84-4728-6E84-FF2A0472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255F31-53C1-55FC-AF99-528D56F8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C8961-6E7E-8F95-B645-213F41394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6811A7-5E15-1179-2099-72E3E43D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60" y="64082"/>
            <a:ext cx="11386880" cy="672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034">
        <p:fade/>
      </p:transition>
    </mc:Choice>
    <mc:Fallback xmlns="">
      <p:transition spd="med" advTm="47034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7E5AC-3D6D-F8E5-729C-3EF50B1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D63A49-3B3B-D038-F7EA-38EDE4A6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CEC97-9A79-7FE7-9FD4-FDDD25C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24F21-8F4B-2589-16A0-D8474D64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2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93E1D6-0ED7-01D4-9447-E2A888E0A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E917FD-AD82-B112-6C00-FC6A83A3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536DC1-5389-1F75-2C96-2984171C2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D116FD-75BE-51D6-277D-0F4B5CF1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2556A-671A-EBB2-3E59-37A8C9F6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5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083E8-D42B-4876-7546-1ABB9B24A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47949"/>
            <a:ext cx="9387447" cy="5621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Objetivos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8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67">
        <p:fade/>
      </p:transition>
    </mc:Choice>
    <mc:Fallback xmlns="">
      <p:transition spd="med" advTm="2367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4977C-698C-2A9F-3CAC-33922CA0A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6F54-C63A-9504-7A1D-49D62539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6FE8A-38F8-5F2F-8407-07B29192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3" y="983647"/>
            <a:ext cx="11900094" cy="48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E5BEA-99E7-57FB-9EE4-714918BD8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9" y="332943"/>
            <a:ext cx="9183382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.LTWB">
            <a:extLst>
              <a:ext uri="{FF2B5EF4-FFF2-40B4-BE49-F238E27FC236}">
                <a16:creationId xmlns:a16="http://schemas.microsoft.com/office/drawing/2014/main" id="{04698E24-0C90-23FE-6613-F34A711B9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89929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2F339-33DD-12A4-FAA5-1737B8880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849" y="628489"/>
            <a:ext cx="8280000" cy="5585578"/>
          </a:xfrm>
          <a:prstGeom prst="rect">
            <a:avLst/>
          </a:prstGeom>
        </p:spPr>
      </p:pic>
      <p:pic>
        <p:nvPicPr>
          <p:cNvPr id="6" name="Picture 2" descr="R.LTWB">
            <a:extLst>
              <a:ext uri="{FF2B5EF4-FFF2-40B4-BE49-F238E27FC236}">
                <a16:creationId xmlns:a16="http://schemas.microsoft.com/office/drawing/2014/main" id="{F8B2AFD7-EDEA-7FC8-422C-1591E5B8DA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73"/>
          <a:stretch/>
        </p:blipFill>
        <p:spPr bwMode="auto">
          <a:xfrm>
            <a:off x="141194" y="3421278"/>
            <a:ext cx="3342003" cy="333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6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.LTWB">
            <a:extLst>
              <a:ext uri="{FF2B5EF4-FFF2-40B4-BE49-F238E27FC236}">
                <a16:creationId xmlns:a16="http://schemas.microsoft.com/office/drawing/2014/main" id="{1BFAF414-29A6-FD0F-2077-A2F552050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8"/>
          <a:stretch/>
        </p:blipFill>
        <p:spPr bwMode="auto">
          <a:xfrm>
            <a:off x="78162" y="85725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E1F43085-B414-54E1-7CAC-FFF865F0B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7"/>
          <a:stretch/>
        </p:blipFill>
        <p:spPr bwMode="auto">
          <a:xfrm>
            <a:off x="78162" y="3429000"/>
            <a:ext cx="336428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B63928-7924-F12D-A623-6BC0005B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459" y="638906"/>
            <a:ext cx="8280000" cy="5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.LTWB">
            <a:extLst>
              <a:ext uri="{FF2B5EF4-FFF2-40B4-BE49-F238E27FC236}">
                <a16:creationId xmlns:a16="http://schemas.microsoft.com/office/drawing/2014/main" id="{D83415D7-0F52-4F4D-B423-9812C1778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85725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.LTWB">
            <a:extLst>
              <a:ext uri="{FF2B5EF4-FFF2-40B4-BE49-F238E27FC236}">
                <a16:creationId xmlns:a16="http://schemas.microsoft.com/office/drawing/2014/main" id="{10CC4A11-54B7-BEBB-3C74-E06EBFA5B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91"/>
          <a:stretch/>
        </p:blipFill>
        <p:spPr bwMode="auto">
          <a:xfrm>
            <a:off x="82645" y="3429000"/>
            <a:ext cx="3355499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D6C011-ACDE-DEBC-0758-6618D285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818" y="636109"/>
            <a:ext cx="8280000" cy="55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03">
        <p:fade/>
      </p:transition>
    </mc:Choice>
    <mc:Fallback xmlns="">
      <p:transition spd="med" advTm="2503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complementarias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52">
        <p:fade/>
      </p:transition>
    </mc:Choice>
    <mc:Fallback xmlns="">
      <p:transition spd="med" advTm="2152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703" y="2758888"/>
            <a:ext cx="7388593" cy="148141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En la guía de clase, se encuentran listadas las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actividades adicionales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que los estudiantes deben desarrollar y documentar para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complementar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los </a:t>
            </a:r>
            <a:r>
              <a:rPr lang="es-CO" sz="2400" b="1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conocimientos y alcances</a:t>
            </a:r>
            <a: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definidos en este curso.</a:t>
            </a:r>
            <a:br>
              <a:rPr lang="es-CO" sz="24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s-CO" sz="24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 descr="Pencil outline">
            <a:extLst>
              <a:ext uri="{FF2B5EF4-FFF2-40B4-BE49-F238E27FC236}">
                <a16:creationId xmlns:a16="http://schemas.microsoft.com/office/drawing/2014/main" id="{5F08D159-B017-469F-903F-B7D69E28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999" y="203888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37">
        <p:fade/>
      </p:transition>
    </mc:Choice>
    <mc:Fallback xmlns="">
      <p:transition spd="med" advTm="16737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14" y="3005697"/>
            <a:ext cx="8260371" cy="1383787"/>
          </a:xfrm>
        </p:spPr>
        <p:txBody>
          <a:bodyPr anchor="t" anchorCtr="0">
            <a:normAutofit fontScale="90000"/>
          </a:bodyPr>
          <a:lstStyle/>
          <a:p>
            <a:pPr algn="ctr"/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terminar el completado y extendido de series - Imputación, consulta la guía de clase detallada de esta actividad. Si necesitas ayuda, da clic en el enlace Ayuda o Colabora, que se encuentra en el enlace adjunto de la descripción.</a:t>
            </a:r>
          </a:p>
        </p:txBody>
      </p:sp>
      <p:pic>
        <p:nvPicPr>
          <p:cNvPr id="7" name="Graphic 6" descr="Brain in head outline">
            <a:extLst>
              <a:ext uri="{FF2B5EF4-FFF2-40B4-BE49-F238E27FC236}">
                <a16:creationId xmlns:a16="http://schemas.microsoft.com/office/drawing/2014/main" id="{558C73EA-685A-D995-6DC5-F9B5971A5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103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71">
        <p:fade/>
      </p:transition>
    </mc:Choice>
    <mc:Fallback xmlns="">
      <p:transition spd="med" advTm="1027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273" y="1395340"/>
            <a:ext cx="8341453" cy="4067319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parámetros hidro-climatológico, imputar los valores faltantes en series de datos a partir de diferentes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Visualizar gráficamente los datos faltantes en las diferentes estaciones asociadas a cada parámetro hidro-climatológico.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Obtener y comparar los estadísticos característicos de los datos iniciales y completados.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Graficar las series de datos de estación para visualizar los datos iniciales y completados en cada método.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1349185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DBD0B961-0E06-6595-0882-CF28E68CE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2644263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45166F72-A62D-640F-2910-BA05A631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07" y="3648301"/>
            <a:ext cx="540000" cy="540000"/>
          </a:xfrm>
          <a:prstGeom prst="rect">
            <a:avLst/>
          </a:prstGeom>
        </p:spPr>
      </p:pic>
      <p:pic>
        <p:nvPicPr>
          <p:cNvPr id="10" name="Graphic 9" descr="Rocket outline">
            <a:extLst>
              <a:ext uri="{FF2B5EF4-FFF2-40B4-BE49-F238E27FC236}">
                <a16:creationId xmlns:a16="http://schemas.microsoft.com/office/drawing/2014/main" id="{C1FF0091-DDB7-3AE4-9BCB-1AB949DBC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931" y="464190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313">
        <p:fade/>
      </p:transition>
    </mc:Choice>
    <mc:Fallback xmlns="">
      <p:transition spd="med" advTm="25313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25DE-F807-950C-2C5E-1A42B735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7320"/>
            <a:ext cx="12192000" cy="457200"/>
          </a:xfrm>
        </p:spPr>
        <p:txBody>
          <a:bodyPr anchor="t" anchorCtr="0">
            <a:no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25000"/>
                  </a:schemeClr>
                </a:solidFill>
                <a:latin typeface="+mn-lt"/>
                <a:ea typeface="Segoe UI Black" panose="020B0A02040204020203" pitchFamily="34" charset="0"/>
                <a:cs typeface="Segoe UI" panose="020B0502040204020203" pitchFamily="34" charset="0"/>
              </a:rPr>
              <a:t>github.com/rcfdtools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7AB407-904A-E151-6C67-5DFCB5F840AF}"/>
              </a:ext>
            </a:extLst>
          </p:cNvPr>
          <p:cNvSpPr>
            <a:spLocks noChangeAspect="1"/>
          </p:cNvSpPr>
          <p:nvPr/>
        </p:nvSpPr>
        <p:spPr>
          <a:xfrm>
            <a:off x="4296000" y="1627320"/>
            <a:ext cx="3600000" cy="36000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95">
        <p:fade/>
      </p:transition>
    </mc:Choice>
    <mc:Fallback xmlns="">
      <p:transition spd="med" advTm="48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Procedimiento</a:t>
            </a:r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general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8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52">
        <p:fade/>
      </p:transition>
    </mc:Choice>
    <mc:Fallback xmlns="">
      <p:transition spd="med" advTm="275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79E3831-A262-5346-EE12-25E14B7A0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154" y="6078071"/>
            <a:ext cx="5029200" cy="681320"/>
          </a:xfrm>
        </p:spPr>
        <p:txBody>
          <a:bodyPr anchor="t" anchorCtr="0">
            <a:normAutofit fontScale="90000"/>
          </a:bodyPr>
          <a:lstStyle/>
          <a:p>
            <a:pPr algn="r"/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Convenciones generales en diagramas: clases de entidad en azul, </a:t>
            </a:r>
            <a:r>
              <a:rPr lang="es-CO" sz="1200" b="0" i="1" dirty="0" err="1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datasets</a:t>
            </a:r>
            <a:r>
              <a:rPr lang="es-CO" sz="1200" b="0" i="1" dirty="0">
                <a:solidFill>
                  <a:srgbClr val="24292F"/>
                </a:solidFill>
                <a:effectLst/>
                <a:cs typeface="Segoe UI" panose="020B0502040204020203" pitchFamily="34" charset="0"/>
              </a:rPr>
              <a:t> en gris oscuro, grillas en color verde, geo-procesos en rojo, procesos automáticos o semiautomáticos en guiones rojos y procesos manuales en amarillo. Líneas conectoras con guiones corresponden a procedimientos opcionales.</a:t>
            </a:r>
            <a:endParaRPr lang="es-CO" sz="2000" b="1" i="1" dirty="0">
              <a:solidFill>
                <a:schemeClr val="bg1">
                  <a:lumMod val="25000"/>
                </a:schemeClr>
              </a:solidFill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539E2B1-0E60-D5C1-329F-84B093A7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036" y="251011"/>
            <a:ext cx="10059928" cy="60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22">
        <p:fade/>
      </p:transition>
    </mc:Choice>
    <mc:Fallback xmlns="">
      <p:transition spd="med" advTm="1862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F1C5F-080A-39E7-EE8E-E3BC1FA08D55}"/>
              </a:ext>
            </a:extLst>
          </p:cNvPr>
          <p:cNvSpPr txBox="1">
            <a:spLocks/>
          </p:cNvSpPr>
          <p:nvPr/>
        </p:nvSpPr>
        <p:spPr>
          <a:xfrm>
            <a:off x="1402276" y="3120286"/>
            <a:ext cx="9387447" cy="61742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2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Funcionalidades del </a:t>
            </a:r>
            <a:r>
              <a:rPr lang="es-ES" sz="3200" b="1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script</a:t>
            </a:r>
            <a:endParaRPr lang="en-US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2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29">
        <p:fade/>
      </p:transition>
    </mc:Choice>
    <mc:Fallback xmlns="">
      <p:transition spd="med" advTm="22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237564"/>
            <a:ext cx="10112189" cy="6382871"/>
          </a:xfrm>
        </p:spPr>
        <p:txBody>
          <a:bodyPr anchor="t" anchorCtr="0">
            <a:noAutofit/>
          </a:bodyPr>
          <a:lstStyle/>
          <a:p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Completado y extendido de series por 8 métodos estadísticos.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Permite definir la tabla dinámica (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pivot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table original o con valores atípicos identificados, eliminados y/o ajustados) del parámetro hidro-climatológico a evaluar.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usuario puede excluir estaciones del análisis a través de la variable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station_exclude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 definir las estaciones a utilizar a través de las variables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station_include</a:t>
            </a: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</a:t>
            </a:r>
            <a:r>
              <a:rPr lang="es-CO" sz="2400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only_included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Análisis masivo de estaciones por parámetro hidro-climatológico con estadísticos, parámetros de evaluación y gráficas generales y detalladas por estación con representación de datos completados y/o extendidos.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reportes detallados 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Markdown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reporte complementario gráfico por estación para cada parámetro hidro-climatológico evaluado.</a:t>
            </a: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cada método y cada parámetro hidro-climatológico analizado, crea tablas en formato de texto separado por comas .</a:t>
            </a:r>
            <a:r>
              <a:rPr lang="es-CO" sz="2400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csv</a:t>
            </a:r>
            <a:r>
              <a:rPr lang="es-CO" sz="24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" name="Graphic 1" descr="Rocket outline">
            <a:extLst>
              <a:ext uri="{FF2B5EF4-FFF2-40B4-BE49-F238E27FC236}">
                <a16:creationId xmlns:a16="http://schemas.microsoft.com/office/drawing/2014/main" id="{43BD3494-9EEE-2F7B-FEF3-89E8690BA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192974"/>
            <a:ext cx="540000" cy="540000"/>
          </a:xfrm>
          <a:prstGeom prst="rect">
            <a:avLst/>
          </a:prstGeom>
        </p:spPr>
      </p:pic>
      <p:pic>
        <p:nvPicPr>
          <p:cNvPr id="7" name="Graphic 6" descr="Rocket outline">
            <a:extLst>
              <a:ext uri="{FF2B5EF4-FFF2-40B4-BE49-F238E27FC236}">
                <a16:creationId xmlns:a16="http://schemas.microsoft.com/office/drawing/2014/main" id="{26DBC641-8EF2-D330-278E-74999DEF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832825"/>
            <a:ext cx="540000" cy="540000"/>
          </a:xfrm>
          <a:prstGeom prst="rect">
            <a:avLst/>
          </a:prstGeom>
        </p:spPr>
      </p:pic>
      <p:pic>
        <p:nvPicPr>
          <p:cNvPr id="8" name="Graphic 7" descr="Rocket outline">
            <a:extLst>
              <a:ext uri="{FF2B5EF4-FFF2-40B4-BE49-F238E27FC236}">
                <a16:creationId xmlns:a16="http://schemas.microsoft.com/office/drawing/2014/main" id="{0CD1494A-EE99-4090-AFEA-8118E598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2155412"/>
            <a:ext cx="540000" cy="540000"/>
          </a:xfrm>
          <a:prstGeom prst="rect">
            <a:avLst/>
          </a:prstGeom>
        </p:spPr>
      </p:pic>
      <p:pic>
        <p:nvPicPr>
          <p:cNvPr id="9" name="Graphic 8" descr="Rocket outline">
            <a:extLst>
              <a:ext uri="{FF2B5EF4-FFF2-40B4-BE49-F238E27FC236}">
                <a16:creationId xmlns:a16="http://schemas.microsoft.com/office/drawing/2014/main" id="{719B79E1-9E36-4DF8-CDEA-2E3A1E7F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3468741"/>
            <a:ext cx="540000" cy="540000"/>
          </a:xfrm>
          <a:prstGeom prst="rect">
            <a:avLst/>
          </a:prstGeom>
        </p:spPr>
      </p:pic>
      <p:pic>
        <p:nvPicPr>
          <p:cNvPr id="3" name="Graphic 2" descr="Rocket outline">
            <a:extLst>
              <a:ext uri="{FF2B5EF4-FFF2-40B4-BE49-F238E27FC236}">
                <a16:creationId xmlns:a16="http://schemas.microsoft.com/office/drawing/2014/main" id="{7BE79863-DDC6-1F76-BC6B-75A5A1E75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69" y="4813450"/>
            <a:ext cx="540000" cy="540000"/>
          </a:xfrm>
          <a:prstGeom prst="rect">
            <a:avLst/>
          </a:prstGeom>
        </p:spPr>
      </p:pic>
      <p:pic>
        <p:nvPicPr>
          <p:cNvPr id="4" name="Graphic 3" descr="Rocket outline">
            <a:extLst>
              <a:ext uri="{FF2B5EF4-FFF2-40B4-BE49-F238E27FC236}">
                <a16:creationId xmlns:a16="http://schemas.microsoft.com/office/drawing/2014/main" id="{526EDACB-8B21-79B7-F11A-E933B501F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38" y="579103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83">
        <p:fade/>
      </p:transition>
    </mc:Choice>
    <mc:Fallback xmlns="">
      <p:transition spd="med" advTm="21883">
        <p:fade/>
      </p:transition>
    </mc:Fallback>
  </mc:AlternateContent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14224164-2045-4b51-92bb-313d0f626d83"/>
    <ds:schemaRef ds:uri="http://purl.org/dc/elements/1.1/"/>
    <ds:schemaRef ds:uri="http://schemas.openxmlformats.org/package/2006/metadata/core-properties"/>
    <ds:schemaRef ds:uri="bf3e1746-bde1-4d6e-9c3f-7182572f750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2504</TotalTime>
  <Words>569</Words>
  <Application>Microsoft Office PowerPoint</Application>
  <PresentationFormat>Widescreen</PresentationFormat>
  <Paragraphs>64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Segoe UI</vt:lpstr>
      <vt:lpstr>Segoe UI Light</vt:lpstr>
      <vt:lpstr>Tema de R.TeachingResearchGuide</vt:lpstr>
      <vt:lpstr>Completado y extendido de series - Imputación</vt:lpstr>
      <vt:lpstr>El procedimiento de completado se realiza a partir de la generación de datos sintéticos utilizando diferentes métodos estadísticos y su propósito general, es la conformación de series homogéneas y continuas para las diferentes variables en estudio.</vt:lpstr>
      <vt:lpstr>PowerPoint Presentation</vt:lpstr>
      <vt:lpstr>PowerPoint Presentation</vt:lpstr>
      <vt:lpstr>Para cada parámetros hidro-climatológico, imputar los valores faltantes en series de datos a partir de diferentes métodos estadísticos.  Visualizar gráficamente los datos faltantes en las diferentes estaciones asociadas a cada parámetro hidro-climatológico.  Obtener y comparar los estadísticos característicos de los datos iniciales y completados.  Graficar las series de datos de estación para visualizar los datos iniciales y completados en cada método.</vt:lpstr>
      <vt:lpstr>PowerPoint Presentation</vt:lpstr>
      <vt:lpstr>Convenciones generales en diagramas: clases de entidad en azul, datasets en gris oscuro, grillas en color verde, geo-procesos en rojo, procesos automáticos o semiautomáticos en guiones rojos y procesos manuales en amarillo. Líneas conectoras con guiones corresponden a procedimientos opcionales.</vt:lpstr>
      <vt:lpstr>PowerPoint Presentation</vt:lpstr>
      <vt:lpstr>Completado y extendido de series por 8 métodos estadísticos.  Permite definir la tabla dinámica (pivot table original o con valores atípicos identificados, eliminados y/o ajustados) del parámetro hidro-climatológico a evaluar.  El usuario puede excluir estaciones del análisis a través de la variable station_exclude o definir las estaciones a utilizar a través de las variables station_include y only_included.  Análisis masivo de estaciones por parámetro hidro-climatológico con estadísticos, parámetros de evaluación y gráficas generales y detalladas por estación con representación de datos completados y/o extendidos.  Generación de reportes detallados Markdown y reporte complementario gráfico por estación para cada parámetro hidro-climatológico evaluado.  Para cada método y cada parámetro hidro-climatológico analizado, crea tablas en formato de texto separado por comas .csv.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Durante el proceso de ejecución del script, se generan automáticamente un reporte científico integrado de resultados en formato Markdown para los datos de precipitación, con el nombre D:\R.LTWB\.datasets\IDEAM_Impute\ Impute_Outlier_IQR_Cap_Pivot_PTPM_TT_M.csv.md, y un reporte complementario detallado con las gráficas de completado de cada estación, con el nombre Impute_Station_Outlier_IQR_Cap_Pivot_PTPM_TT_M.csv.md, que contiene los resultados mostrados en pantalla.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 la guía de clase, se encuentran listadas las actividades adicionales que los estudiantes deben desarrollar y documentar para complementar los conocimientos y alcances definidos en este curso. </vt:lpstr>
      <vt:lpstr>Para terminar el completado y extendido de series - Imputación, consulta la guía de clase detallada de esta actividad. Si necesitas ayuda, da clic en el enlace Ayuda o Colabora, que se encuentra en el enlace adjunto de la descripción.</vt:lpstr>
      <vt:lpstr>github.com/rcfdtools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DAVID RODRIGUEZ ACEVEDO</dc:creator>
  <cp:lastModifiedBy>WILLIAM RICARDO AGUILAR PIÑA</cp:lastModifiedBy>
  <cp:revision>200</cp:revision>
  <dcterms:created xsi:type="dcterms:W3CDTF">2022-08-04T19:07:18Z</dcterms:created>
  <dcterms:modified xsi:type="dcterms:W3CDTF">2023-02-09T22:45:51Z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